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4"/>
  </p:notesMasterIdLst>
  <p:handoutMasterIdLst>
    <p:handoutMasterId r:id="rId25"/>
  </p:handoutMasterIdLst>
  <p:sldIdLst>
    <p:sldId id="791" r:id="rId3"/>
    <p:sldId id="991" r:id="rId4"/>
    <p:sldId id="1068" r:id="rId5"/>
    <p:sldId id="1062" r:id="rId6"/>
    <p:sldId id="1063" r:id="rId7"/>
    <p:sldId id="1064" r:id="rId8"/>
    <p:sldId id="1065" r:id="rId9"/>
    <p:sldId id="1066" r:id="rId10"/>
    <p:sldId id="1067" r:id="rId11"/>
    <p:sldId id="996" r:id="rId12"/>
    <p:sldId id="997" r:id="rId13"/>
    <p:sldId id="998" r:id="rId14"/>
    <p:sldId id="1035" r:id="rId15"/>
    <p:sldId id="999" r:id="rId16"/>
    <p:sldId id="1061" r:id="rId17"/>
    <p:sldId id="1036" r:id="rId18"/>
    <p:sldId id="1037" r:id="rId19"/>
    <p:sldId id="1038" r:id="rId20"/>
    <p:sldId id="1039" r:id="rId21"/>
    <p:sldId id="877" r:id="rId22"/>
    <p:sldId id="878" r:id="rId2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84" d="100"/>
          <a:sy n="84" d="100"/>
        </p:scale>
        <p:origin x="30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5.xml"/><Relationship Id="rId3" Type="http://schemas.openxmlformats.org/officeDocument/2006/relationships/slide" Target="slides/slide10.xml"/><Relationship Id="rId7" Type="http://schemas.openxmlformats.org/officeDocument/2006/relationships/slide" Target="slides/slide14.xml"/><Relationship Id="rId12" Type="http://schemas.openxmlformats.org/officeDocument/2006/relationships/slide" Target="slides/slide19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13.xml"/><Relationship Id="rId11" Type="http://schemas.openxmlformats.org/officeDocument/2006/relationships/slide" Target="slides/slide18.xml"/><Relationship Id="rId5" Type="http://schemas.openxmlformats.org/officeDocument/2006/relationships/slide" Target="slides/slide12.xml"/><Relationship Id="rId10" Type="http://schemas.openxmlformats.org/officeDocument/2006/relationships/slide" Target="slides/slide17.xml"/><Relationship Id="rId4" Type="http://schemas.openxmlformats.org/officeDocument/2006/relationships/slide" Target="slides/slide11.xml"/><Relationship Id="rId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10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89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11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6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Ventajas y desventajas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9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1.3.4.1 –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</p:txBody>
      </p:sp>
    </p:spTree>
    <p:extLst>
      <p:ext uri="{BB962C8B-B14F-4D97-AF65-F5344CB8AC3E}">
        <p14:creationId xmlns:p14="http://schemas.microsoft.com/office/powerpoint/2010/main" val="204047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protocolos de ruteo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3.1.2.4 – Ventajas y desventajas del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07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ruteo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573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1.3.4.2 – protocolos de ruteo IPv4 </a:t>
            </a:r>
          </a:p>
        </p:txBody>
      </p:sp>
    </p:spTree>
    <p:extLst>
      <p:ext uri="{BB962C8B-B14F-4D97-AF65-F5344CB8AC3E}">
        <p14:creationId xmlns:p14="http://schemas.microsoft.com/office/powerpoint/2010/main" val="762324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1.3.4.3 – Ejemplos de </a:t>
            </a:r>
            <a:r>
              <a:rPr lang="es-ES" dirty="0" err="1"/>
              <a:t>routing</a:t>
            </a:r>
            <a:r>
              <a:rPr lang="es-ES" dirty="0"/>
              <a:t> dinámico 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44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1.3.4.4 – protocolos de ruteo IPv6</a:t>
            </a:r>
          </a:p>
        </p:txBody>
      </p:sp>
    </p:spTree>
    <p:extLst>
      <p:ext uri="{BB962C8B-B14F-4D97-AF65-F5344CB8AC3E}">
        <p14:creationId xmlns:p14="http://schemas.microsoft.com/office/powerpoint/2010/main" val="3458794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1.3.4.5 – Ejemplos de </a:t>
            </a:r>
            <a:r>
              <a:rPr lang="es-ES" dirty="0" err="1"/>
              <a:t>routing</a:t>
            </a:r>
            <a:r>
              <a:rPr lang="es-ES" dirty="0"/>
              <a:t> dinámico IPv6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7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ruteo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7003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5.1.1.7 – Características de los protocolos de ruteo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997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5.1.1.8 – Métricas de los protocolos de ruteo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107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3.1.1 – Descripción general de los protocolos de ruteo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3.1.1.2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Componentes de los protocolos de ruteo dinámico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0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5.1.1.1 – Clasificación de los protocolos de ruteo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5.1.1.2 – protocolos de ruteo IGP y EGP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67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ruteo vector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ruteo de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5.1.1.5 – protocolos de ruteo con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848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5.1.1.6 – protocolos de ruteo sin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771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529331" cy="1481138"/>
          </a:xfrm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es-ES" sz="3600" dirty="0"/>
              <a:t>Ruteo dinámico</a:t>
            </a:r>
            <a:endParaRPr lang="es-E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652361"/>
            <a:ext cx="7940675" cy="354955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redes generalmente utilizan una combinación de ruteo estático y dinámico.</a:t>
            </a:r>
          </a:p>
          <a:p>
            <a:pPr marL="0" indent="0">
              <a:buNone/>
            </a:pPr>
            <a:r>
              <a:rPr lang="es-ES" dirty="0"/>
              <a:t>El ruteo estático tiene varios usos principales: </a:t>
            </a:r>
          </a:p>
          <a:p>
            <a:pPr marL="461963" indent="-342900"/>
            <a:r>
              <a:rPr lang="es-ES" sz="2000" dirty="0"/>
              <a:t>Facilita el mantenimiento de la tabla de ruteo en </a:t>
            </a:r>
            <a:r>
              <a:rPr lang="es-ES" sz="2000" b="1" dirty="0">
                <a:solidFill>
                  <a:srgbClr val="FF0000"/>
                </a:solidFill>
              </a:rPr>
              <a:t>redes pequeñas.</a:t>
            </a:r>
          </a:p>
          <a:p>
            <a:pPr marL="461963" indent="-342900"/>
            <a:r>
              <a:rPr lang="es-ES" sz="2000" dirty="0"/>
              <a:t>Acceder a un único </a:t>
            </a:r>
            <a:r>
              <a:rPr lang="es-ES" sz="2000" b="1" dirty="0">
                <a:solidFill>
                  <a:srgbClr val="FF0000"/>
                </a:solidFill>
              </a:rPr>
              <a:t>router por default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/>
              <a:t>o predeterminado. Se utiliza para representar una ruta hacia cualquier red que no tenga ninguna coincidencia en la tabla de ruteo.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09883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258" y="1489669"/>
            <a:ext cx="7478289" cy="478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601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66052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359" y="1794241"/>
            <a:ext cx="7555603" cy="4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02173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Ruteo dinámico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44321"/>
            <a:ext cx="3389303" cy="4973057"/>
          </a:xfrm>
        </p:spPr>
        <p:txBody>
          <a:bodyPr/>
          <a:lstStyle/>
          <a:p>
            <a:r>
              <a:rPr lang="es-ES" sz="2000" dirty="0"/>
              <a:t>Los routers usan el routing dinámico para compartir información sobre el estado y la capacidad de alcance de redes remotas.</a:t>
            </a:r>
          </a:p>
          <a:p>
            <a:r>
              <a:rPr lang="es-ES" sz="2000" dirty="0"/>
              <a:t>Realiza la detección de redes y el mantenimiento de las tablas de routing.</a:t>
            </a:r>
          </a:p>
          <a:p>
            <a:r>
              <a:rPr lang="es-ES" sz="2000" dirty="0"/>
              <a:t>Los routers convergen una vez que finalizan el intercambio y actualizan sus tablas de routing.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44321"/>
            <a:ext cx="5333012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50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519767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116" y="1842230"/>
            <a:ext cx="7967223" cy="339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7255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Evolución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6742" y="1667691"/>
            <a:ext cx="7940675" cy="4151767"/>
          </a:xfrm>
        </p:spPr>
        <p:txBody>
          <a:bodyPr/>
          <a:lstStyle/>
          <a:p>
            <a:r>
              <a:rPr lang="es-ES" dirty="0"/>
              <a:t>Los protocolos de ruteo dinámico se utilizan en el ámbito de las redes desde finales de la década de los ochenta.</a:t>
            </a:r>
          </a:p>
          <a:p>
            <a:r>
              <a:rPr lang="es-ES" dirty="0"/>
              <a:t>Las versiones más nuevas admiten la comunicación basada en IPv6. 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622" y="4027530"/>
            <a:ext cx="8240636" cy="227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5008" y="3815164"/>
            <a:ext cx="59209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Clasificación de los protocolos de ruteo</a:t>
            </a:r>
          </a:p>
        </p:txBody>
      </p:sp>
    </p:spTree>
    <p:extLst>
      <p:ext uri="{BB962C8B-B14F-4D97-AF65-F5344CB8AC3E}">
        <p14:creationId xmlns:p14="http://schemas.microsoft.com/office/powerpoint/2010/main" val="42589296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IPv4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596" y="1378896"/>
            <a:ext cx="8364916" cy="49730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admiten diversos protocolos de ruteo dinámico IPv4, incluidos los siguientes:</a:t>
            </a:r>
          </a:p>
          <a:p>
            <a:pPr lvl="1"/>
            <a:r>
              <a:rPr lang="es-ES" sz="1600" b="1" dirty="0"/>
              <a:t>EIGRP</a:t>
            </a:r>
            <a:r>
              <a:rPr lang="es-ES" sz="1600" dirty="0"/>
              <a:t>: Protocolo mejorado de routing de gateway interior</a:t>
            </a:r>
          </a:p>
          <a:p>
            <a:pPr lvl="1"/>
            <a:r>
              <a:rPr lang="es-ES" sz="1600" b="1" dirty="0"/>
              <a:t>OSPF</a:t>
            </a:r>
            <a:r>
              <a:rPr lang="es-ES" sz="1600" dirty="0"/>
              <a:t>: Abrir primero la ruta más corta</a:t>
            </a:r>
          </a:p>
          <a:p>
            <a:pPr lvl="1"/>
            <a:r>
              <a:rPr lang="es-ES" sz="1600" b="1" dirty="0"/>
              <a:t>IS-IS</a:t>
            </a:r>
            <a:r>
              <a:rPr lang="es-ES" sz="1600" dirty="0"/>
              <a:t>: Sistema intermedio a sistema intermedio</a:t>
            </a:r>
          </a:p>
          <a:p>
            <a:pPr lvl="1"/>
            <a:r>
              <a:rPr lang="es-ES" sz="1600" b="1" dirty="0"/>
              <a:t>RIP</a:t>
            </a:r>
            <a:r>
              <a:rPr lang="es-ES" sz="1600" dirty="0"/>
              <a:t>: Protocolo de información de routing</a:t>
            </a:r>
          </a:p>
          <a:p>
            <a:pPr marL="0" indent="0">
              <a:buNone/>
            </a:pPr>
            <a:r>
              <a:rPr lang="es-ES" sz="2000" dirty="0"/>
              <a:t>Utilice el comando </a:t>
            </a:r>
            <a:r>
              <a:rPr lang="es-ES" sz="2000" b="1" dirty="0"/>
              <a:t>router ? </a:t>
            </a:r>
            <a:r>
              <a:rPr lang="es-ES" sz="2000" dirty="0"/>
              <a:t>en el modo de configuración global para determinar qué protocolos de ruteo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52796" r="40799" b="12538"/>
          <a:stretch/>
        </p:blipFill>
        <p:spPr>
          <a:xfrm>
            <a:off x="1753436" y="4187952"/>
            <a:ext cx="5465235" cy="2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5931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470481"/>
            <a:ext cx="6915948" cy="4991933"/>
          </a:xfrm>
        </p:spPr>
      </p:pic>
    </p:spTree>
    <p:extLst>
      <p:ext uri="{BB962C8B-B14F-4D97-AF65-F5344CB8AC3E}">
        <p14:creationId xmlns:p14="http://schemas.microsoft.com/office/powerpoint/2010/main" val="80997033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23259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pueden admitir diversos protocolos de ruteo dinámico IPv6, incluidos los siguientes: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 err="1"/>
              <a:t>RIPng</a:t>
            </a:r>
            <a:r>
              <a:rPr lang="es-ES" sz="1600" b="1" dirty="0"/>
              <a:t> </a:t>
            </a:r>
            <a:r>
              <a:rPr lang="es-ES" sz="1600" dirty="0"/>
              <a:t>(RIP de próxima generación)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OSPFv3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EIGRP</a:t>
            </a:r>
            <a:r>
              <a:rPr lang="es-ES" sz="1600" dirty="0"/>
              <a:t> para IPv6</a:t>
            </a:r>
          </a:p>
          <a:p>
            <a:pPr marL="0" indent="0">
              <a:buNone/>
            </a:pPr>
            <a:r>
              <a:rPr lang="es-ES" dirty="0"/>
              <a:t>Utilice el comando </a:t>
            </a:r>
            <a:r>
              <a:rPr lang="es-ES" b="1" dirty="0"/>
              <a:t>ipv6 router ? </a:t>
            </a:r>
            <a:r>
              <a:rPr lang="es-ES" dirty="0"/>
              <a:t>para determinar qué protocolos de ruteo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57083" r="40300" b="24160"/>
          <a:stretch/>
        </p:blipFill>
        <p:spPr>
          <a:xfrm>
            <a:off x="232348" y="4142547"/>
            <a:ext cx="8855957" cy="20164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9956" y="-48399"/>
            <a:ext cx="845404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protocolos de ruteo IPv6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337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4" y="1232593"/>
            <a:ext cx="6206606" cy="3319530"/>
          </a:xfrm>
        </p:spPr>
      </p:pic>
      <p:pic>
        <p:nvPicPr>
          <p:cNvPr id="7" name="Picture 6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60916" r="39881" b="10280"/>
          <a:stretch/>
        </p:blipFill>
        <p:spPr>
          <a:xfrm>
            <a:off x="1492458" y="4866158"/>
            <a:ext cx="5680501" cy="1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2850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908BF4-C3C6-2175-E0CF-269EA415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17" y="2113315"/>
            <a:ext cx="4643438" cy="356131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13780-CA00-55E7-D58B-E58BD57F0E66}"/>
              </a:ext>
            </a:extLst>
          </p:cNvPr>
          <p:cNvSpPr txBox="1">
            <a:spLocks/>
          </p:cNvSpPr>
          <p:nvPr/>
        </p:nvSpPr>
        <p:spPr bwMode="auto">
          <a:xfrm>
            <a:off x="462870" y="1975502"/>
            <a:ext cx="3355747" cy="245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3500"/>
              </a:lnSpc>
            </a:pPr>
            <a:r>
              <a:rPr lang="es-ES" kern="0" dirty="0"/>
              <a:t>Los protocolos de ruteo </a:t>
            </a:r>
            <a:r>
              <a:rPr lang="es-ES" b="1" kern="0" dirty="0"/>
              <a:t>se usan para facilitar el intercambio de información de ruteo entre los ruteadores.</a:t>
            </a:r>
          </a:p>
        </p:txBody>
      </p:sp>
    </p:spTree>
    <p:extLst>
      <p:ext uri="{BB962C8B-B14F-4D97-AF65-F5344CB8AC3E}">
        <p14:creationId xmlns:p14="http://schemas.microsoft.com/office/powerpoint/2010/main" val="323299099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750" y="1777729"/>
            <a:ext cx="8616732" cy="1055017"/>
          </a:xfrm>
        </p:spPr>
        <p:txBody>
          <a:bodyPr/>
          <a:lstStyle/>
          <a:p>
            <a:r>
              <a:rPr lang="es-ES" altLang="ja-JP" sz="1700" dirty="0"/>
              <a:t>Los protocolos de ruteo se pueden comparar según las características en el gráfico.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Características de los protocolos de ruteo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BA7D904-308F-4CF7-8875-97858C9E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" y="2307288"/>
            <a:ext cx="8968008" cy="26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16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444866" y="1590528"/>
            <a:ext cx="4699134" cy="4281854"/>
          </a:xfrm>
        </p:spPr>
        <p:txBody>
          <a:bodyPr vert="horz" wrap="square" lIns="82124" tIns="41061" rIns="144000" bIns="41061" numCol="1" anchor="t" anchorCtr="0" compatLnSpc="1">
            <a:prstTxWarp prst="textNoShape">
              <a:avLst/>
            </a:prstTxWarp>
          </a:bodyPr>
          <a:lstStyle/>
          <a:p>
            <a:r>
              <a:rPr lang="es-ES" altLang="ja-JP" sz="1700" dirty="0"/>
              <a:t>Una métrica es un valor mensurable que el protocolo de routing asigna a distintas rutas según la utilidad que tengan. </a:t>
            </a:r>
          </a:p>
          <a:p>
            <a:r>
              <a:rPr lang="es-ES" altLang="ja-JP" sz="1600" dirty="0"/>
              <a:t>Las métricas de routing se usan para determinar el “costo” total de una ruta desde el origen hasta el destino.</a:t>
            </a:r>
          </a:p>
          <a:p>
            <a:r>
              <a:rPr lang="es-ES" altLang="ja-JP" sz="1600" dirty="0"/>
              <a:t>La mejor ruta es la ruta con el menor costo. </a:t>
            </a:r>
          </a:p>
          <a:p>
            <a:r>
              <a:rPr lang="es-ES" altLang="ja-JP" sz="1600" dirty="0"/>
              <a:t>Métricas utilizadas por los diversos protocolos dinámicos: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RIP:</a:t>
            </a:r>
            <a:r>
              <a:rPr lang="es-ES" altLang="ja-JP" sz="1500" dirty="0">
                <a:solidFill>
                  <a:srgbClr val="FF0000"/>
                </a:solidFill>
              </a:rPr>
              <a:t> </a:t>
            </a:r>
            <a:r>
              <a:rPr lang="es-ES" altLang="ja-JP" sz="1500" b="1" dirty="0"/>
              <a:t>recuento de saltos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spc="-30" dirty="0">
                <a:solidFill>
                  <a:srgbClr val="FF0000"/>
                </a:solidFill>
              </a:rPr>
              <a:t>OSPF: </a:t>
            </a:r>
            <a:r>
              <a:rPr lang="es-ES" altLang="ja-JP" sz="1500" spc="-30" dirty="0"/>
              <a:t>costo según el </a:t>
            </a:r>
            <a:r>
              <a:rPr lang="es-ES" altLang="ja-JP" sz="1500" b="1" spc="-30" dirty="0"/>
              <a:t>ancho de banda acumulado. 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EIGRP:</a:t>
            </a:r>
            <a:r>
              <a:rPr lang="es-ES" altLang="ja-JP" sz="1500" dirty="0"/>
              <a:t> </a:t>
            </a:r>
            <a:r>
              <a:rPr lang="es-ES" altLang="ja-JP" sz="1500" b="1" dirty="0"/>
              <a:t>ancho de banda, demora, carga y confiabilidad.</a:t>
            </a:r>
          </a:p>
          <a:p>
            <a:pPr lvl="1"/>
            <a:endParaRPr lang="es-E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Métricas de los protocolos de ruteo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A4582D1-CDB5-4660-BF82-74D197A0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5" y="1820837"/>
            <a:ext cx="4310082" cy="33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951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3662" y="812119"/>
            <a:ext cx="8956675" cy="871538"/>
          </a:xfrm>
        </p:spPr>
        <p:txBody>
          <a:bodyPr anchor="t"/>
          <a:lstStyle/>
          <a:p>
            <a:pPr eaLnBrk="1" hangingPunct="1">
              <a:defRPr/>
            </a:pPr>
            <a:r>
              <a:rPr lang="es-ES" sz="2800" dirty="0"/>
              <a:t>Componentes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300039" y="1683657"/>
            <a:ext cx="8539161" cy="47316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componentes principales de los protocolos de ruteo dinámico incluyen:</a:t>
            </a:r>
          </a:p>
          <a:p>
            <a:pPr lvl="0"/>
            <a:r>
              <a:rPr lang="es-ES" sz="2000" b="1" dirty="0"/>
              <a:t>Estructuras de datos:</a:t>
            </a:r>
            <a:r>
              <a:rPr lang="es-ES" sz="2000" dirty="0"/>
              <a:t> por lo general, los protocolos de ruteo utilizan tablas o bases de datos para sus operaciones. Esta información se guarda en la RAM. </a:t>
            </a:r>
          </a:p>
          <a:p>
            <a:pPr lvl="0"/>
            <a:r>
              <a:rPr lang="es-ES" sz="2000" b="1" dirty="0"/>
              <a:t>Mensajes del protocolo de ruteo:</a:t>
            </a:r>
            <a:r>
              <a:rPr lang="es-ES" sz="2000" dirty="0"/>
              <a:t> los protocolos de ruteo usan varios tipos de mensajes para descubrir routers vecinos e intercambiar información de ruteo. </a:t>
            </a:r>
          </a:p>
          <a:p>
            <a:pPr lvl="0"/>
            <a:r>
              <a:rPr lang="es-ES" sz="2000" b="1" dirty="0"/>
              <a:t>Algoritmo:</a:t>
            </a:r>
            <a:r>
              <a:rPr lang="es-ES" sz="2000" dirty="0"/>
              <a:t> los protocolos de ruteo usan algoritmos para facilitar información de ruteo, para determinar la mejor ruta. </a:t>
            </a:r>
          </a:p>
        </p:txBody>
      </p:sp>
    </p:spTree>
    <p:extLst>
      <p:ext uri="{BB962C8B-B14F-4D97-AF65-F5344CB8AC3E}">
        <p14:creationId xmlns:p14="http://schemas.microsoft.com/office/powerpoint/2010/main" val="86008487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675581" cy="3749907"/>
          </a:xfrm>
        </p:spPr>
        <p:txBody>
          <a:bodyPr/>
          <a:lstStyle/>
          <a:p>
            <a:r>
              <a:rPr lang="es-ES" altLang="ja-JP" sz="1700" dirty="0"/>
              <a:t>El </a:t>
            </a:r>
            <a:r>
              <a:rPr lang="es-ES" altLang="ja-JP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propósito de los protocolos de ruteo dinámico </a:t>
            </a:r>
            <a:r>
              <a:rPr lang="es-ES" altLang="ja-JP" sz="1700" dirty="0"/>
              <a:t>incluye lo siguiente:</a:t>
            </a:r>
          </a:p>
          <a:p>
            <a:pPr lvl="1"/>
            <a:r>
              <a:rPr lang="es-ES" altLang="ja-JP" sz="1500" dirty="0"/>
              <a:t>Descubrimiento de redes remotas.</a:t>
            </a:r>
          </a:p>
          <a:p>
            <a:pPr lvl="1"/>
            <a:r>
              <a:rPr lang="es-ES" altLang="ja-JP" sz="1500" dirty="0"/>
              <a:t>Mantenimiento de información de routing actualizada.</a:t>
            </a:r>
          </a:p>
          <a:p>
            <a:pPr lvl="1"/>
            <a:r>
              <a:rPr lang="es-ES" altLang="ja-JP" sz="1500" dirty="0"/>
              <a:t>Elección de la mejor ruta hacia las redes de destino.</a:t>
            </a:r>
          </a:p>
          <a:p>
            <a:pPr lvl="1"/>
            <a:r>
              <a:rPr lang="es-ES" altLang="ja-JP" sz="1500" dirty="0"/>
              <a:t>Capacidad para encontrar una ruta nueva mejor si la ruta actual deja de estar disponible.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Clasificación de los protocolos de ruteo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2BCF941-659B-4484-A1B9-A0B5E421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77" y="1731228"/>
            <a:ext cx="5069377" cy="35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927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819645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interior (IGP):</a:t>
            </a:r>
            <a:r>
              <a:rPr lang="es-ES" altLang="ja-JP" sz="1700" dirty="0"/>
              <a:t> se utilizan para el routing dentro un sistema autónomo (AS). 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RIP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b="1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  <a:r>
              <a:rPr lang="es-ES" altLang="ja-JP" sz="1600" b="1" dirty="0"/>
              <a:t>. </a:t>
            </a:r>
          </a:p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exterior (EGP): </a:t>
            </a:r>
            <a:r>
              <a:rPr lang="es-ES" altLang="ja-JP" sz="1700" dirty="0"/>
              <a:t>se utilizan para el routing entre distintos sistemas autónomos.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BGP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IGP y EGP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E4D5F8FF-145C-4936-96E9-B9FBDB5A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10" y="1870263"/>
            <a:ext cx="4985180" cy="26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714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41451" y="1656195"/>
            <a:ext cx="3802902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“Vector distancia” </a:t>
            </a:r>
            <a:r>
              <a:rPr lang="es-ES" altLang="ja-JP" sz="1700" dirty="0"/>
              <a:t>significa que las rutas se anuncian proporcionando dos características:</a:t>
            </a:r>
          </a:p>
          <a:p>
            <a:pPr lvl="1"/>
            <a:r>
              <a:rPr lang="es-ES" altLang="ja-JP" sz="1500" b="1" dirty="0"/>
              <a:t>Distancia:</a:t>
            </a:r>
            <a:r>
              <a:rPr lang="es-ES" altLang="ja-JP" sz="1500" dirty="0"/>
              <a:t> identifica la distancia hasta la red de destino en función </a:t>
            </a:r>
            <a:br>
              <a:rPr lang="es-ES" altLang="ja-JP" sz="1500" dirty="0"/>
            </a:br>
            <a:r>
              <a:rPr lang="es-ES" altLang="ja-JP" sz="1500" dirty="0"/>
              <a:t>de una </a:t>
            </a:r>
            <a:r>
              <a:rPr lang="es-ES" altLang="ja-JP" sz="1500" b="1" dirty="0">
                <a:solidFill>
                  <a:srgbClr val="FF0000"/>
                </a:solidFill>
              </a:rPr>
              <a:t>métrica</a:t>
            </a:r>
            <a:r>
              <a:rPr lang="es-ES" altLang="ja-JP" sz="1500" dirty="0"/>
              <a:t>, como el </a:t>
            </a:r>
            <a:r>
              <a:rPr lang="es-ES" altLang="ja-JP" sz="1500" b="1" dirty="0">
                <a:solidFill>
                  <a:srgbClr val="00B0F0"/>
                </a:solidFill>
              </a:rPr>
              <a:t>conteo de saltos, el costo, el ancho de banda, la demora, carga y confiabilidad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dirty="0"/>
              <a:t>Vector: </a:t>
            </a:r>
            <a:r>
              <a:rPr lang="es-ES" altLang="ja-JP" sz="1500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RIPv1</a:t>
            </a:r>
            <a:r>
              <a:rPr lang="es-ES" altLang="ja-JP" sz="1600" dirty="0"/>
              <a:t> (antiguo), </a:t>
            </a:r>
            <a:r>
              <a:rPr lang="es-ES" altLang="ja-JP" sz="1600" b="1" dirty="0">
                <a:solidFill>
                  <a:srgbClr val="00B0F0"/>
                </a:solidFill>
              </a:rPr>
              <a:t>RIPv2</a:t>
            </a:r>
            <a:r>
              <a:rPr lang="es-ES" altLang="ja-JP" sz="1600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IGRP </a:t>
            </a:r>
            <a:r>
              <a:rPr lang="es-ES" altLang="ja-JP" sz="1600" dirty="0"/>
              <a:t>de Cisco (obsoleto),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vector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" y="2056963"/>
            <a:ext cx="4999878" cy="22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77684" y="1767564"/>
            <a:ext cx="3785317" cy="3603072"/>
          </a:xfrm>
        </p:spPr>
        <p:txBody>
          <a:bodyPr/>
          <a:lstStyle/>
          <a:p>
            <a:r>
              <a:rPr lang="es-ES" altLang="ja-JP" sz="1600" dirty="0"/>
              <a:t>Un router de </a:t>
            </a:r>
            <a:r>
              <a:rPr lang="es-ES" altLang="ja-JP" sz="16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600" dirty="0"/>
            </a:br>
            <a:r>
              <a:rPr lang="es-ES" altLang="ja-JP" sz="1600" dirty="0"/>
              <a:t>usa la información del estado de enlace recibida de otros routers:</a:t>
            </a:r>
          </a:p>
          <a:p>
            <a:pPr lvl="1"/>
            <a:r>
              <a:rPr lang="es-ES" altLang="ja-JP" sz="1400" dirty="0"/>
              <a:t>Para crear un mapa de topología. </a:t>
            </a:r>
          </a:p>
          <a:p>
            <a:pPr lvl="1"/>
            <a:r>
              <a:rPr lang="es-ES" altLang="ja-JP" sz="1400" dirty="0"/>
              <a:t>Para seleccionar la mejor ruta para todas las redes de destino en la topología. </a:t>
            </a:r>
          </a:p>
          <a:p>
            <a:r>
              <a:rPr lang="es-ES" altLang="ja-JP" sz="1600" dirty="0"/>
              <a:t>Los protocolos de ruteo de estado de enlace </a:t>
            </a:r>
            <a:r>
              <a:rPr lang="es-ES" altLang="ja-JP" sz="1600" b="1" dirty="0"/>
              <a:t>no usan actualizaciones periódicas</a:t>
            </a:r>
            <a:r>
              <a:rPr lang="es-ES" altLang="ja-JP" sz="1600" dirty="0"/>
              <a:t>.</a:t>
            </a:r>
          </a:p>
          <a:p>
            <a:pPr lvl="1"/>
            <a:r>
              <a:rPr lang="es-ES" altLang="ja-JP" sz="1400" b="1" dirty="0"/>
              <a:t>Las actualizaciones se envían solo </a:t>
            </a:r>
            <a:r>
              <a:rPr lang="es-ES" altLang="ja-JP" sz="1400" b="1" spc="-30" dirty="0"/>
              <a:t>cuando hay un cambio en la topología.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3" y="1812612"/>
            <a:ext cx="4694968" cy="30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495" y="1656195"/>
            <a:ext cx="3675581" cy="3749907"/>
          </a:xfrm>
        </p:spPr>
        <p:txBody>
          <a:bodyPr/>
          <a:lstStyle/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ruteo sin clase </a:t>
            </a:r>
            <a:r>
              <a:rPr lang="es-ES" altLang="ja-JP" sz="1400" dirty="0"/>
              <a:t>incluyen información de la máscara de subred en las actualizaciones de routing. </a:t>
            </a:r>
          </a:p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ruteo con clase </a:t>
            </a:r>
            <a:r>
              <a:rPr lang="es-ES" altLang="ja-JP" sz="1400" dirty="0"/>
              <a:t>no envían información de la máscara de subred en las actualizaciones de enrutamiento. </a:t>
            </a:r>
          </a:p>
          <a:p>
            <a:r>
              <a:rPr lang="es-ES" altLang="ja-JP" sz="1400" dirty="0"/>
              <a:t>Los protocolos de ruteo con clase no pueden admitir máscaras de subred de longitud variable (VLSM). </a:t>
            </a:r>
          </a:p>
          <a:p>
            <a:r>
              <a:rPr lang="es-ES" altLang="ja-JP" sz="1400" dirty="0"/>
              <a:t>Los protocolos de ruteo con clase generan problemas en las redes no contiguas.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con clase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A9397DE8-698F-4C49-A3EF-8CD37C53F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174" y="1739321"/>
            <a:ext cx="5134332" cy="3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922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5641" y="1777729"/>
            <a:ext cx="3675581" cy="3749907"/>
          </a:xfrm>
        </p:spPr>
        <p:txBody>
          <a:bodyPr/>
          <a:lstStyle/>
          <a:p>
            <a:r>
              <a:rPr lang="es-ES" altLang="ja-JP" sz="1700" dirty="0"/>
              <a:t>Los </a:t>
            </a:r>
            <a:r>
              <a:rPr lang="es-ES" altLang="ja-JP" sz="1700" b="1" dirty="0">
                <a:solidFill>
                  <a:srgbClr val="FF0000"/>
                </a:solidFill>
              </a:rPr>
              <a:t>protocolos de ruteo IPv4 sin clase </a:t>
            </a:r>
            <a:r>
              <a:rPr lang="es-ES" altLang="ja-JP" sz="1700" dirty="0"/>
              <a:t>(</a:t>
            </a:r>
            <a:r>
              <a:rPr lang="es-ES" altLang="ja-JP" sz="1700" b="1" dirty="0"/>
              <a:t>RIPv2, EIGRP, OSPF e IS-IS</a:t>
            </a:r>
            <a:r>
              <a:rPr lang="es-ES" altLang="ja-JP" sz="1700" dirty="0"/>
              <a:t>) incluyen la información de la máscara de subred en las actualizaciones de routing.</a:t>
            </a:r>
          </a:p>
          <a:p>
            <a:r>
              <a:rPr lang="es-ES" altLang="ja-JP" sz="1700" dirty="0"/>
              <a:t>Los protocolos de ruteo sin clase admiten VLSM.</a:t>
            </a:r>
          </a:p>
          <a:p>
            <a:r>
              <a:rPr lang="es-ES" altLang="ja-JP" sz="1700" dirty="0"/>
              <a:t>Los protocolos de ruteo IPv6 son protocolos sin clase.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sin clase</a:t>
            </a:r>
          </a:p>
        </p:txBody>
      </p:sp>
      <p:pic>
        <p:nvPicPr>
          <p:cNvPr id="12" name="Picture 11" descr="Scaling Networks - Mozilla Firefox">
            <a:extLst>
              <a:ext uri="{FF2B5EF4-FFF2-40B4-BE49-F238E27FC236}">
                <a16:creationId xmlns:a16="http://schemas.microsoft.com/office/drawing/2014/main" id="{6D9D8DCC-869C-4E9C-9B73-FAD86BB8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7598" y="1874336"/>
            <a:ext cx="5070763" cy="31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492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34473</TotalTime>
  <Pages>28</Pages>
  <Words>1507</Words>
  <Application>Microsoft Office PowerPoint</Application>
  <PresentationFormat>Presentación en pantalla (4:3)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Courier New</vt:lpstr>
      <vt:lpstr>Wingdings</vt:lpstr>
      <vt:lpstr>PPT-TMPLT-WHT_C</vt:lpstr>
      <vt:lpstr>NetAcad-4F_PPT-WHT_060408</vt:lpstr>
      <vt:lpstr>Ruteo dinámico</vt:lpstr>
      <vt:lpstr>Protocolos de ruteo dinámico</vt:lpstr>
      <vt:lpstr>Componentes de los protocolos de ruteo dinámico</vt:lpstr>
      <vt:lpstr>Tipos de protocolos de ruteo Clasificación de los protocolos de ruteo</vt:lpstr>
      <vt:lpstr>Tipos de protocolos de ruteo protocolos de ruteo IGP y EGP</vt:lpstr>
      <vt:lpstr>Tipos de protocolos de ruteo protocolos de ruteo vector distancia</vt:lpstr>
      <vt:lpstr>Tipos de protocolos de ruteo protocolos de ruteo de estado del enlace</vt:lpstr>
      <vt:lpstr>Tipos de protocolos de ruteo protocolos de ruteo con clase</vt:lpstr>
      <vt:lpstr>Tipos de protocolos de ruteo protocolos de ruteo sin clase</vt:lpstr>
      <vt:lpstr>Comparación entre ruteo dinámico y estático Usos del ruteo estático</vt:lpstr>
      <vt:lpstr>Comparación entre ruteo dinámico y estático Usos del ruteo estático</vt:lpstr>
      <vt:lpstr>Comparación entre ruteo dinámico y estático Ventajas y desventajas del ruteo estático</vt:lpstr>
      <vt:lpstr>Protocolos de ruteo dinámico Ruteo dinámico</vt:lpstr>
      <vt:lpstr>Comparación entre ruteo dinámico y estático Ventajas y desventajas del ruteo dinámico</vt:lpstr>
      <vt:lpstr>Evolución de los protocolos de ruteo dinámico</vt:lpstr>
      <vt:lpstr>Protocolos de ruteo dinámico Protocolos de ruteo IPv4 </vt:lpstr>
      <vt:lpstr>Protocolos de ruteo dinámico Ejemplos de ruteo dinámico IPv4 </vt:lpstr>
      <vt:lpstr>Protocolos de ruteo dinámico Protocolos de ruteo IPv6</vt:lpstr>
      <vt:lpstr>Protocolos de ruteo dinámico Ejemplos de ruteo dinámico IPv6</vt:lpstr>
      <vt:lpstr>Tipos de protocolos de ruteo Características de los protocolos de ruteo</vt:lpstr>
      <vt:lpstr>Tipos de protocolos de ruteo Métricas de los protocolos de ruteo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1117</cp:revision>
  <cp:lastPrinted>1999-01-27T00:54:54Z</cp:lastPrinted>
  <dcterms:created xsi:type="dcterms:W3CDTF">2006-10-23T15:07:30Z</dcterms:created>
  <dcterms:modified xsi:type="dcterms:W3CDTF">2023-10-11T23:52:16Z</dcterms:modified>
</cp:coreProperties>
</file>